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nton" charset="1" panose="00000500000000000000"/>
      <p:regular r:id="rId15"/>
    </p:embeddedFont>
    <p:embeddedFont>
      <p:font typeface="Raleway Bold" charset="1" panose="00000000000000000000"/>
      <p:regular r:id="rId16"/>
    </p:embeddedFont>
    <p:embeddedFont>
      <p:font typeface="Raleway" charset="1" panose="00000000000000000000"/>
      <p:regular r:id="rId17"/>
    </p:embeddedFont>
    <p:embeddedFont>
      <p:font typeface="TT Lakes Neue Bold" charset="1" panose="02010001040000080307"/>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2.jpeg>
</file>

<file path=ppt/media/image3.jpeg>
</file>

<file path=ppt/media/image4.jpeg>
</file>

<file path=ppt/media/image5.png>
</file>

<file path=ppt/media/image6.pn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0" y="3393895"/>
            <a:ext cx="18387059" cy="3515099"/>
            <a:chOff x="0" y="0"/>
            <a:chExt cx="4842682" cy="925787"/>
          </a:xfrm>
        </p:grpSpPr>
        <p:sp>
          <p:nvSpPr>
            <p:cNvPr name="Freeform 4" id="4"/>
            <p:cNvSpPr/>
            <p:nvPr/>
          </p:nvSpPr>
          <p:spPr>
            <a:xfrm flipH="false" flipV="false" rot="0">
              <a:off x="0" y="0"/>
              <a:ext cx="4842682" cy="925787"/>
            </a:xfrm>
            <a:custGeom>
              <a:avLst/>
              <a:gdLst/>
              <a:ahLst/>
              <a:cxnLst/>
              <a:rect r="r" b="b" t="t" l="l"/>
              <a:pathLst>
                <a:path h="925787" w="4842682">
                  <a:moveTo>
                    <a:pt x="0" y="0"/>
                  </a:moveTo>
                  <a:lnTo>
                    <a:pt x="4842682" y="0"/>
                  </a:lnTo>
                  <a:lnTo>
                    <a:pt x="4842682" y="925787"/>
                  </a:lnTo>
                  <a:lnTo>
                    <a:pt x="0" y="925787"/>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4842682" cy="887687"/>
            </a:xfrm>
            <a:prstGeom prst="rect">
              <a:avLst/>
            </a:prstGeom>
          </p:spPr>
          <p:txBody>
            <a:bodyPr anchor="ctr" rtlCol="false" tIns="50800" lIns="50800" bIns="50800" rIns="50800"/>
            <a:lstStyle/>
            <a:p>
              <a:pPr algn="ctr">
                <a:lnSpc>
                  <a:spcPts val="2473"/>
                </a:lnSpc>
              </a:pPr>
            </a:p>
          </p:txBody>
        </p:sp>
      </p:grpSp>
      <p:sp>
        <p:nvSpPr>
          <p:cNvPr name="TextBox 6" id="6"/>
          <p:cNvSpPr txBox="true"/>
          <p:nvPr/>
        </p:nvSpPr>
        <p:spPr>
          <a:xfrm rot="0">
            <a:off x="2604691" y="4169571"/>
            <a:ext cx="13097669" cy="2430942"/>
          </a:xfrm>
          <a:prstGeom prst="rect">
            <a:avLst/>
          </a:prstGeom>
        </p:spPr>
        <p:txBody>
          <a:bodyPr anchor="t" rtlCol="false" tIns="0" lIns="0" bIns="0" rIns="0">
            <a:spAutoFit/>
          </a:bodyPr>
          <a:lstStyle/>
          <a:p>
            <a:pPr algn="ctr">
              <a:lnSpc>
                <a:spcPts val="6360"/>
              </a:lnSpc>
              <a:spcBef>
                <a:spcPct val="0"/>
              </a:spcBef>
            </a:pPr>
            <a:r>
              <a:rPr lang="en-US" sz="6000">
                <a:solidFill>
                  <a:srgbClr val="FFFFFF"/>
                </a:solidFill>
                <a:latin typeface="Anton"/>
                <a:ea typeface="Anton"/>
                <a:cs typeface="Anton"/>
                <a:sym typeface="Anton"/>
              </a:rPr>
              <a:t> </a:t>
            </a:r>
            <a:r>
              <a:rPr lang="en-US" sz="6000">
                <a:solidFill>
                  <a:srgbClr val="FFFFFF"/>
                </a:solidFill>
                <a:latin typeface="Anton"/>
                <a:ea typeface="Anton"/>
                <a:cs typeface="Anton"/>
                <a:sym typeface="Anton"/>
              </a:rPr>
              <a:t>"Spot the Fake: AI-Pow</a:t>
            </a:r>
            <a:r>
              <a:rPr lang="en-US" sz="6000">
                <a:solidFill>
                  <a:srgbClr val="FFFFFF"/>
                </a:solidFill>
                <a:latin typeface="Anton"/>
                <a:ea typeface="Anton"/>
                <a:cs typeface="Anton"/>
                <a:sym typeface="Anton"/>
              </a:rPr>
              <a:t>ERED DETECTION OF FRAUDULENT WEBSITES, APPS &amp; DIGITAL CONTENT"</a:t>
            </a:r>
          </a:p>
        </p:txBody>
      </p:sp>
      <p:sp>
        <p:nvSpPr>
          <p:cNvPr name="TextBox 7" id="7"/>
          <p:cNvSpPr txBox="true"/>
          <p:nvPr/>
        </p:nvSpPr>
        <p:spPr>
          <a:xfrm rot="0">
            <a:off x="1344627" y="7303143"/>
            <a:ext cx="15697805" cy="599440"/>
          </a:xfrm>
          <a:prstGeom prst="rect">
            <a:avLst/>
          </a:prstGeom>
        </p:spPr>
        <p:txBody>
          <a:bodyPr anchor="t" rtlCol="false" tIns="0" lIns="0" bIns="0" rIns="0">
            <a:spAutoFit/>
          </a:bodyPr>
          <a:lstStyle/>
          <a:p>
            <a:pPr algn="ctr">
              <a:lnSpc>
                <a:spcPts val="4759"/>
              </a:lnSpc>
              <a:spcBef>
                <a:spcPct val="0"/>
              </a:spcBef>
            </a:pPr>
            <a:r>
              <a:rPr lang="en-US" b="true" sz="3399">
                <a:solidFill>
                  <a:srgbClr val="FFFFFF"/>
                </a:solidFill>
                <a:latin typeface="Raleway Bold"/>
                <a:ea typeface="Raleway Bold"/>
                <a:cs typeface="Raleway Bold"/>
                <a:sym typeface="Raleway Bold"/>
              </a:rPr>
              <a:t>TEAM MEMBERS</a:t>
            </a:r>
            <a:r>
              <a:rPr lang="en-US" sz="3399">
                <a:solidFill>
                  <a:srgbClr val="FFFFFF"/>
                </a:solidFill>
                <a:latin typeface="Raleway"/>
                <a:ea typeface="Raleway"/>
                <a:cs typeface="Raleway"/>
                <a:sym typeface="Raleway"/>
              </a:rPr>
              <a:t> : DIPANSHU BHARATIA , NISHAL SHAH,  HARSH SHUKLA</a:t>
            </a:r>
          </a:p>
        </p:txBody>
      </p:sp>
      <p:sp>
        <p:nvSpPr>
          <p:cNvPr name="TextBox 8" id="8"/>
          <p:cNvSpPr txBox="true"/>
          <p:nvPr/>
        </p:nvSpPr>
        <p:spPr>
          <a:xfrm rot="0">
            <a:off x="6693359" y="1509008"/>
            <a:ext cx="4901282" cy="602693"/>
          </a:xfrm>
          <a:prstGeom prst="rect">
            <a:avLst/>
          </a:prstGeom>
        </p:spPr>
        <p:txBody>
          <a:bodyPr anchor="t" rtlCol="false" tIns="0" lIns="0" bIns="0" rIns="0">
            <a:spAutoFit/>
          </a:bodyPr>
          <a:lstStyle/>
          <a:p>
            <a:pPr algn="ctr">
              <a:lnSpc>
                <a:spcPts val="4698"/>
              </a:lnSpc>
              <a:spcBef>
                <a:spcPct val="0"/>
              </a:spcBef>
            </a:pPr>
            <a:r>
              <a:rPr lang="en-US" b="true" sz="4432">
                <a:solidFill>
                  <a:srgbClr val="FFFFFF"/>
                </a:solidFill>
                <a:latin typeface="TT Lakes Neue Bold"/>
                <a:ea typeface="TT Lakes Neue Bold"/>
                <a:cs typeface="TT Lakes Neue Bold"/>
                <a:sym typeface="TT Lakes Neue Bold"/>
              </a:rPr>
              <a:t>CipherCop 2025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11996079" y="2182140"/>
            <a:ext cx="18387059" cy="3515099"/>
            <a:chOff x="0" y="0"/>
            <a:chExt cx="4842682" cy="925787"/>
          </a:xfrm>
        </p:grpSpPr>
        <p:sp>
          <p:nvSpPr>
            <p:cNvPr name="Freeform 4" id="4"/>
            <p:cNvSpPr/>
            <p:nvPr/>
          </p:nvSpPr>
          <p:spPr>
            <a:xfrm flipH="false" flipV="false" rot="0">
              <a:off x="0" y="0"/>
              <a:ext cx="4842682" cy="925787"/>
            </a:xfrm>
            <a:custGeom>
              <a:avLst/>
              <a:gdLst/>
              <a:ahLst/>
              <a:cxnLst/>
              <a:rect r="r" b="b" t="t" l="l"/>
              <a:pathLst>
                <a:path h="925787" w="4842682">
                  <a:moveTo>
                    <a:pt x="0" y="0"/>
                  </a:moveTo>
                  <a:lnTo>
                    <a:pt x="4842682" y="0"/>
                  </a:lnTo>
                  <a:lnTo>
                    <a:pt x="4842682" y="925787"/>
                  </a:lnTo>
                  <a:lnTo>
                    <a:pt x="0" y="925787"/>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4842682" cy="887687"/>
            </a:xfrm>
            <a:prstGeom prst="rect">
              <a:avLst/>
            </a:prstGeom>
          </p:spPr>
          <p:txBody>
            <a:bodyPr anchor="ctr" rtlCol="false" tIns="50800" lIns="50800" bIns="50800" rIns="50800"/>
            <a:lstStyle/>
            <a:p>
              <a:pPr algn="ctr">
                <a:lnSpc>
                  <a:spcPts val="2473"/>
                </a:lnSpc>
              </a:pPr>
            </a:p>
          </p:txBody>
        </p:sp>
      </p:grpSp>
      <p:grpSp>
        <p:nvGrpSpPr>
          <p:cNvPr name="Group 6" id="6"/>
          <p:cNvGrpSpPr/>
          <p:nvPr/>
        </p:nvGrpSpPr>
        <p:grpSpPr>
          <a:xfrm rot="0">
            <a:off x="1462813" y="3666424"/>
            <a:ext cx="6397172" cy="4061629"/>
            <a:chOff x="0" y="0"/>
            <a:chExt cx="991089" cy="629253"/>
          </a:xfrm>
        </p:grpSpPr>
        <p:sp>
          <p:nvSpPr>
            <p:cNvPr name="Freeform 7" id="7"/>
            <p:cNvSpPr/>
            <p:nvPr/>
          </p:nvSpPr>
          <p:spPr>
            <a:xfrm flipH="false" flipV="false" rot="0">
              <a:off x="0" y="0"/>
              <a:ext cx="991089" cy="629253"/>
            </a:xfrm>
            <a:custGeom>
              <a:avLst/>
              <a:gdLst/>
              <a:ahLst/>
              <a:cxnLst/>
              <a:rect r="r" b="b" t="t" l="l"/>
              <a:pathLst>
                <a:path h="629253" w="991089">
                  <a:moveTo>
                    <a:pt x="0" y="0"/>
                  </a:moveTo>
                  <a:lnTo>
                    <a:pt x="991089" y="0"/>
                  </a:lnTo>
                  <a:lnTo>
                    <a:pt x="991089" y="629253"/>
                  </a:lnTo>
                  <a:lnTo>
                    <a:pt x="0" y="629253"/>
                  </a:lnTo>
                  <a:close/>
                </a:path>
              </a:pathLst>
            </a:custGeom>
            <a:blipFill>
              <a:blip r:embed="rId3"/>
              <a:stretch>
                <a:fillRect l="0" t="-2468" r="0" b="-2468"/>
              </a:stretch>
            </a:blipFill>
            <a:ln w="38100" cap="sq">
              <a:gradFill>
                <a:gsLst>
                  <a:gs pos="0">
                    <a:srgbClr val="45DEEF">
                      <a:alpha val="100000"/>
                    </a:srgbClr>
                  </a:gs>
                  <a:gs pos="100000">
                    <a:srgbClr val="0074AD">
                      <a:alpha val="6500"/>
                    </a:srgbClr>
                  </a:gs>
                </a:gsLst>
                <a:lin ang="0"/>
              </a:gradFill>
              <a:prstDash val="solid"/>
              <a:miter/>
            </a:ln>
          </p:spPr>
        </p:sp>
      </p:grpSp>
      <p:sp>
        <p:nvSpPr>
          <p:cNvPr name="TextBox 8" id="8"/>
          <p:cNvSpPr txBox="true"/>
          <p:nvPr/>
        </p:nvSpPr>
        <p:spPr>
          <a:xfrm rot="0">
            <a:off x="8965525" y="4138314"/>
            <a:ext cx="8742997" cy="3060700"/>
          </a:xfrm>
          <a:prstGeom prst="rect">
            <a:avLst/>
          </a:prstGeom>
        </p:spPr>
        <p:txBody>
          <a:bodyPr anchor="t" rtlCol="false" tIns="0" lIns="0" bIns="0" rIns="0">
            <a:spAutoFit/>
          </a:bodyPr>
          <a:lstStyle/>
          <a:p>
            <a:pPr algn="just">
              <a:lnSpc>
                <a:spcPts val="3499"/>
              </a:lnSpc>
              <a:spcBef>
                <a:spcPct val="0"/>
              </a:spcBef>
            </a:pPr>
            <a:r>
              <a:rPr lang="en-US" sz="2499">
                <a:solidFill>
                  <a:srgbClr val="FFFFFF"/>
                </a:solidFill>
                <a:latin typeface="Raleway"/>
                <a:ea typeface="Raleway"/>
                <a:cs typeface="Raleway"/>
                <a:sym typeface="Raleway"/>
              </a:rPr>
              <a:t>Develop an AI/ML-based system that can automatically detect, classify, and flag fraudulent online content—including fake websites, scam mobile applications, phishing domains, or app clones. The system should leverage publicly available data (e.g., WHOIS, app metadata, DNS patterns, UI similarity) and use supervised or unsupervised models to classify content as genuine or suspicious.</a:t>
            </a:r>
          </a:p>
        </p:txBody>
      </p:sp>
      <p:sp>
        <p:nvSpPr>
          <p:cNvPr name="TextBox 9" id="9"/>
          <p:cNvSpPr txBox="true"/>
          <p:nvPr/>
        </p:nvSpPr>
        <p:spPr>
          <a:xfrm rot="0">
            <a:off x="1462813" y="1291658"/>
            <a:ext cx="15005424" cy="1368424"/>
          </a:xfrm>
          <a:prstGeom prst="rect">
            <a:avLst/>
          </a:prstGeom>
        </p:spPr>
        <p:txBody>
          <a:bodyPr anchor="t" rtlCol="false" tIns="0" lIns="0" bIns="0" rIns="0">
            <a:spAutoFit/>
          </a:bodyPr>
          <a:lstStyle/>
          <a:p>
            <a:pPr algn="ctr">
              <a:lnSpc>
                <a:spcPts val="11200"/>
              </a:lnSpc>
              <a:spcBef>
                <a:spcPct val="0"/>
              </a:spcBef>
            </a:pPr>
            <a:r>
              <a:rPr lang="en-US" sz="8000">
                <a:solidFill>
                  <a:srgbClr val="FFFFFF"/>
                </a:solidFill>
                <a:latin typeface="Anton"/>
                <a:ea typeface="Anton"/>
                <a:cs typeface="Anton"/>
                <a:sym typeface="Anton"/>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7671729" y="1038225"/>
            <a:ext cx="27740609" cy="1629149"/>
            <a:chOff x="0" y="0"/>
            <a:chExt cx="7306169" cy="429076"/>
          </a:xfrm>
        </p:grpSpPr>
        <p:sp>
          <p:nvSpPr>
            <p:cNvPr name="Freeform 4" id="4"/>
            <p:cNvSpPr/>
            <p:nvPr/>
          </p:nvSpPr>
          <p:spPr>
            <a:xfrm flipH="false" flipV="false" rot="0">
              <a:off x="0" y="0"/>
              <a:ext cx="7306169" cy="429076"/>
            </a:xfrm>
            <a:custGeom>
              <a:avLst/>
              <a:gdLst/>
              <a:ahLst/>
              <a:cxnLst/>
              <a:rect r="r" b="b" t="t" l="l"/>
              <a:pathLst>
                <a:path h="429076" w="7306169">
                  <a:moveTo>
                    <a:pt x="0" y="0"/>
                  </a:moveTo>
                  <a:lnTo>
                    <a:pt x="7306169" y="0"/>
                  </a:lnTo>
                  <a:lnTo>
                    <a:pt x="7306169" y="429076"/>
                  </a:lnTo>
                  <a:lnTo>
                    <a:pt x="0" y="429076"/>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7306169" cy="390976"/>
            </a:xfrm>
            <a:prstGeom prst="rect">
              <a:avLst/>
            </a:prstGeom>
          </p:spPr>
          <p:txBody>
            <a:bodyPr anchor="ctr" rtlCol="false" tIns="50800" lIns="50800" bIns="50800" rIns="50800"/>
            <a:lstStyle/>
            <a:p>
              <a:pPr algn="ctr">
                <a:lnSpc>
                  <a:spcPts val="2473"/>
                </a:lnSpc>
              </a:pPr>
            </a:p>
          </p:txBody>
        </p:sp>
      </p:grpSp>
      <p:sp>
        <p:nvSpPr>
          <p:cNvPr name="TextBox 6" id="6"/>
          <p:cNvSpPr txBox="true"/>
          <p:nvPr/>
        </p:nvSpPr>
        <p:spPr>
          <a:xfrm rot="0">
            <a:off x="4844981" y="1320801"/>
            <a:ext cx="9143640" cy="1168764"/>
          </a:xfrm>
          <a:prstGeom prst="rect">
            <a:avLst/>
          </a:prstGeom>
        </p:spPr>
        <p:txBody>
          <a:bodyPr anchor="t" rtlCol="false" tIns="0" lIns="0" bIns="0" rIns="0">
            <a:spAutoFit/>
          </a:bodyPr>
          <a:lstStyle/>
          <a:p>
            <a:pPr algn="ctr">
              <a:lnSpc>
                <a:spcPts val="8919"/>
              </a:lnSpc>
              <a:spcBef>
                <a:spcPct val="0"/>
              </a:spcBef>
            </a:pPr>
            <a:r>
              <a:rPr lang="en-US" sz="8414">
                <a:solidFill>
                  <a:srgbClr val="FFFFFF"/>
                </a:solidFill>
                <a:latin typeface="Anton"/>
                <a:ea typeface="Anton"/>
                <a:cs typeface="Anton"/>
                <a:sym typeface="Anton"/>
              </a:rPr>
              <a:t>PROPOSED WORK</a:t>
            </a:r>
          </a:p>
        </p:txBody>
      </p:sp>
      <p:sp>
        <p:nvSpPr>
          <p:cNvPr name="TextBox 7" id="7"/>
          <p:cNvSpPr txBox="true"/>
          <p:nvPr/>
        </p:nvSpPr>
        <p:spPr>
          <a:xfrm rot="0">
            <a:off x="1028700" y="3302997"/>
            <a:ext cx="16046929" cy="5857875"/>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FFFFFF"/>
                </a:solidFill>
                <a:latin typeface="Raleway"/>
                <a:ea typeface="Raleway"/>
                <a:cs typeface="Raleway"/>
                <a:sym typeface="Raleway"/>
              </a:rPr>
              <a:t>Real-Time Fraud Detection: Develop an AI-powered system to instantly detect, classify, and flag fraudulent online content, including websites, apps, and phishing domains.</a:t>
            </a:r>
          </a:p>
          <a:p>
            <a:pPr algn="just">
              <a:lnSpc>
                <a:spcPts val="4200"/>
              </a:lnSpc>
            </a:pPr>
          </a:p>
          <a:p>
            <a:pPr algn="just" marL="647700" indent="-323850" lvl="1">
              <a:lnSpc>
                <a:spcPts val="4200"/>
              </a:lnSpc>
              <a:buFont typeface="Arial"/>
              <a:buChar char="•"/>
            </a:pPr>
            <a:r>
              <a:rPr lang="en-US" sz="3000">
                <a:solidFill>
                  <a:srgbClr val="FFFFFF"/>
                </a:solidFill>
                <a:latin typeface="Raleway"/>
                <a:ea typeface="Raleway"/>
                <a:cs typeface="Raleway"/>
                <a:sym typeface="Raleway"/>
              </a:rPr>
              <a:t>Multi-Platform Protection: Create a seamless Chrome extension for web browsing and a dedicated analyzer to inspect Android applications (.apk files) for malicious code and cloning.</a:t>
            </a:r>
          </a:p>
          <a:p>
            <a:pPr algn="just">
              <a:lnSpc>
                <a:spcPts val="4200"/>
              </a:lnSpc>
            </a:pPr>
          </a:p>
          <a:p>
            <a:pPr algn="just" marL="647700" indent="-323850" lvl="1">
              <a:lnSpc>
                <a:spcPts val="4200"/>
              </a:lnSpc>
              <a:spcBef>
                <a:spcPct val="0"/>
              </a:spcBef>
              <a:buFont typeface="Arial"/>
              <a:buChar char="•"/>
            </a:pPr>
            <a:r>
              <a:rPr lang="en-US" sz="3000">
                <a:solidFill>
                  <a:srgbClr val="FFFFFF"/>
                </a:solidFill>
                <a:latin typeface="Raleway"/>
                <a:ea typeface="Raleway"/>
                <a:cs typeface="Raleway"/>
                <a:sym typeface="Raleway"/>
              </a:rPr>
              <a:t>Intelligent Classification &amp; User Safety: Deliver a clear "Genuine" or "Suspicious" verdict on digital content, empowering users to make safe online decisions and navigate with confidence.</a:t>
            </a:r>
          </a:p>
          <a:p>
            <a:pPr algn="just">
              <a:lnSpc>
                <a:spcPts val="420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6487557" y="1200150"/>
            <a:ext cx="18387059" cy="1781811"/>
            <a:chOff x="0" y="0"/>
            <a:chExt cx="4842682" cy="469284"/>
          </a:xfrm>
        </p:grpSpPr>
        <p:sp>
          <p:nvSpPr>
            <p:cNvPr name="Freeform 4" id="4"/>
            <p:cNvSpPr/>
            <p:nvPr/>
          </p:nvSpPr>
          <p:spPr>
            <a:xfrm flipH="false" flipV="false" rot="0">
              <a:off x="0" y="0"/>
              <a:ext cx="4842682" cy="469284"/>
            </a:xfrm>
            <a:custGeom>
              <a:avLst/>
              <a:gdLst/>
              <a:ahLst/>
              <a:cxnLst/>
              <a:rect r="r" b="b" t="t" l="l"/>
              <a:pathLst>
                <a:path h="469284" w="4842682">
                  <a:moveTo>
                    <a:pt x="0" y="0"/>
                  </a:moveTo>
                  <a:lnTo>
                    <a:pt x="4842682" y="0"/>
                  </a:lnTo>
                  <a:lnTo>
                    <a:pt x="4842682" y="469284"/>
                  </a:lnTo>
                  <a:lnTo>
                    <a:pt x="0" y="469284"/>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4842682" cy="431184"/>
            </a:xfrm>
            <a:prstGeom prst="rect">
              <a:avLst/>
            </a:prstGeom>
          </p:spPr>
          <p:txBody>
            <a:bodyPr anchor="ctr" rtlCol="false" tIns="50800" lIns="50800" bIns="50800" rIns="50800"/>
            <a:lstStyle/>
            <a:p>
              <a:pPr algn="ctr">
                <a:lnSpc>
                  <a:spcPts val="2473"/>
                </a:lnSpc>
              </a:pPr>
            </a:p>
          </p:txBody>
        </p:sp>
      </p:grpSp>
      <p:sp>
        <p:nvSpPr>
          <p:cNvPr name="TextBox 6" id="6"/>
          <p:cNvSpPr txBox="true"/>
          <p:nvPr/>
        </p:nvSpPr>
        <p:spPr>
          <a:xfrm rot="0">
            <a:off x="573000" y="1624241"/>
            <a:ext cx="7901236" cy="1173854"/>
          </a:xfrm>
          <a:prstGeom prst="rect">
            <a:avLst/>
          </a:prstGeom>
        </p:spPr>
        <p:txBody>
          <a:bodyPr anchor="t" rtlCol="false" tIns="0" lIns="0" bIns="0" rIns="0">
            <a:spAutoFit/>
          </a:bodyPr>
          <a:lstStyle/>
          <a:p>
            <a:pPr algn="l">
              <a:lnSpc>
                <a:spcPts val="8919"/>
              </a:lnSpc>
              <a:spcBef>
                <a:spcPct val="0"/>
              </a:spcBef>
            </a:pPr>
            <a:r>
              <a:rPr lang="en-US" sz="8414">
                <a:solidFill>
                  <a:srgbClr val="FFFFFF"/>
                </a:solidFill>
                <a:latin typeface="Anton"/>
                <a:ea typeface="Anton"/>
                <a:cs typeface="Anton"/>
                <a:sym typeface="Anton"/>
              </a:rPr>
              <a:t>TECHNOLOGY STACK</a:t>
            </a:r>
          </a:p>
        </p:txBody>
      </p:sp>
      <p:sp>
        <p:nvSpPr>
          <p:cNvPr name="TextBox 7" id="7"/>
          <p:cNvSpPr txBox="true"/>
          <p:nvPr/>
        </p:nvSpPr>
        <p:spPr>
          <a:xfrm rot="0">
            <a:off x="925712" y="4398792"/>
            <a:ext cx="14851084" cy="3615933"/>
          </a:xfrm>
          <a:prstGeom prst="rect">
            <a:avLst/>
          </a:prstGeom>
        </p:spPr>
        <p:txBody>
          <a:bodyPr anchor="t" rtlCol="false" tIns="0" lIns="0" bIns="0" rIns="0">
            <a:spAutoFit/>
          </a:bodyPr>
          <a:lstStyle/>
          <a:p>
            <a:pPr algn="l" marL="647700" indent="-323850" lvl="1">
              <a:lnSpc>
                <a:spcPts val="3180"/>
              </a:lnSpc>
              <a:buFont typeface="Arial"/>
              <a:buChar char="•"/>
            </a:pPr>
            <a:r>
              <a:rPr lang="en-US" sz="3000">
                <a:solidFill>
                  <a:srgbClr val="FFFFFF"/>
                </a:solidFill>
                <a:latin typeface="Raleway"/>
                <a:ea typeface="Raleway"/>
                <a:cs typeface="Raleway"/>
                <a:sym typeface="Raleway"/>
              </a:rPr>
              <a:t>Frontend: Chrome Extension (JavaScript, HTML, CSS)</a:t>
            </a:r>
          </a:p>
          <a:p>
            <a:pPr algn="l">
              <a:lnSpc>
                <a:spcPts val="3180"/>
              </a:lnSpc>
            </a:pPr>
          </a:p>
          <a:p>
            <a:pPr algn="l" marL="647700" indent="-323850" lvl="1">
              <a:lnSpc>
                <a:spcPts val="3180"/>
              </a:lnSpc>
              <a:buFont typeface="Arial"/>
              <a:buChar char="•"/>
            </a:pPr>
            <a:r>
              <a:rPr lang="en-US" sz="3000">
                <a:solidFill>
                  <a:srgbClr val="FFFFFF"/>
                </a:solidFill>
                <a:latin typeface="Raleway"/>
                <a:ea typeface="Raleway"/>
                <a:cs typeface="Raleway"/>
                <a:sym typeface="Raleway"/>
              </a:rPr>
              <a:t>Backend: Python (Flask)</a:t>
            </a:r>
          </a:p>
          <a:p>
            <a:pPr algn="l">
              <a:lnSpc>
                <a:spcPts val="3180"/>
              </a:lnSpc>
            </a:pPr>
          </a:p>
          <a:p>
            <a:pPr algn="l" marL="647700" indent="-323850" lvl="1">
              <a:lnSpc>
                <a:spcPts val="3180"/>
              </a:lnSpc>
              <a:buFont typeface="Arial"/>
              <a:buChar char="•"/>
            </a:pPr>
            <a:r>
              <a:rPr lang="en-US" sz="3000">
                <a:solidFill>
                  <a:srgbClr val="FFFFFF"/>
                </a:solidFill>
                <a:latin typeface="Raleway"/>
                <a:ea typeface="Raleway"/>
                <a:cs typeface="Raleway"/>
                <a:sym typeface="Raleway"/>
              </a:rPr>
              <a:t>Machine Learning: Scikit-learn, TensorFlow (Deep Learning &amp; Ensemble Models), NLP Toolkit.</a:t>
            </a:r>
          </a:p>
          <a:p>
            <a:pPr algn="l">
              <a:lnSpc>
                <a:spcPts val="3180"/>
              </a:lnSpc>
            </a:pPr>
          </a:p>
          <a:p>
            <a:pPr algn="l" marL="647700" indent="-323850" lvl="1">
              <a:lnSpc>
                <a:spcPts val="3180"/>
              </a:lnSpc>
              <a:buFont typeface="Arial"/>
              <a:buChar char="•"/>
            </a:pPr>
            <a:r>
              <a:rPr lang="en-US" sz="3000">
                <a:solidFill>
                  <a:srgbClr val="FFFFFF"/>
                </a:solidFill>
                <a:latin typeface="Raleway"/>
                <a:ea typeface="Raleway"/>
                <a:cs typeface="Raleway"/>
                <a:sym typeface="Raleway"/>
              </a:rPr>
              <a:t>Data Sources &amp; Libraries: WHOIS API, DNS Query Libraries, Python for network analysis, Image Processing for UI checks, Kaggle.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11996079" y="1305235"/>
            <a:ext cx="21757266" cy="7404020"/>
            <a:chOff x="0" y="0"/>
            <a:chExt cx="5730309" cy="1950030"/>
          </a:xfrm>
        </p:grpSpPr>
        <p:sp>
          <p:nvSpPr>
            <p:cNvPr name="Freeform 4" id="4"/>
            <p:cNvSpPr/>
            <p:nvPr/>
          </p:nvSpPr>
          <p:spPr>
            <a:xfrm flipH="false" flipV="false" rot="0">
              <a:off x="0" y="0"/>
              <a:ext cx="5730309" cy="1950030"/>
            </a:xfrm>
            <a:custGeom>
              <a:avLst/>
              <a:gdLst/>
              <a:ahLst/>
              <a:cxnLst/>
              <a:rect r="r" b="b" t="t" l="l"/>
              <a:pathLst>
                <a:path h="1950030" w="5730309">
                  <a:moveTo>
                    <a:pt x="0" y="0"/>
                  </a:moveTo>
                  <a:lnTo>
                    <a:pt x="5730309" y="0"/>
                  </a:lnTo>
                  <a:lnTo>
                    <a:pt x="5730309" y="1950030"/>
                  </a:lnTo>
                  <a:lnTo>
                    <a:pt x="0" y="1950030"/>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5730309" cy="1911930"/>
            </a:xfrm>
            <a:prstGeom prst="rect">
              <a:avLst/>
            </a:prstGeom>
          </p:spPr>
          <p:txBody>
            <a:bodyPr anchor="ctr" rtlCol="false" tIns="50800" lIns="50800" bIns="50800" rIns="50800"/>
            <a:lstStyle/>
            <a:p>
              <a:pPr algn="ctr">
                <a:lnSpc>
                  <a:spcPts val="2473"/>
                </a:lnSpc>
              </a:pPr>
            </a:p>
          </p:txBody>
        </p:sp>
      </p:grpSp>
      <p:grpSp>
        <p:nvGrpSpPr>
          <p:cNvPr name="Group 6" id="6"/>
          <p:cNvGrpSpPr>
            <a:grpSpLocks noChangeAspect="true"/>
          </p:cNvGrpSpPr>
          <p:nvPr/>
        </p:nvGrpSpPr>
        <p:grpSpPr>
          <a:xfrm rot="0">
            <a:off x="11203116" y="3869370"/>
            <a:ext cx="6453587" cy="3701700"/>
            <a:chOff x="0" y="0"/>
            <a:chExt cx="7981950" cy="4578350"/>
          </a:xfrm>
        </p:grpSpPr>
        <p:sp>
          <p:nvSpPr>
            <p:cNvPr name="Freeform 7" id="7"/>
            <p:cNvSpPr/>
            <p:nvPr/>
          </p:nvSpPr>
          <p:spPr>
            <a:xfrm flipH="false" flipV="false" rot="0">
              <a:off x="765810" y="21590"/>
              <a:ext cx="6451600" cy="4326890"/>
            </a:xfrm>
            <a:custGeom>
              <a:avLst/>
              <a:gdLst/>
              <a:ahLst/>
              <a:cxnLst/>
              <a:rect r="r" b="b" t="t" l="l"/>
              <a:pathLst>
                <a:path h="4326890" w="645160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000000"/>
            </a:solidFill>
          </p:spPr>
        </p:sp>
        <p:sp>
          <p:nvSpPr>
            <p:cNvPr name="Freeform 8" id="8"/>
            <p:cNvSpPr/>
            <p:nvPr/>
          </p:nvSpPr>
          <p:spPr>
            <a:xfrm flipH="false" flipV="false" rot="0">
              <a:off x="0" y="0"/>
              <a:ext cx="7981950" cy="4542790"/>
            </a:xfrm>
            <a:custGeom>
              <a:avLst/>
              <a:gdLst/>
              <a:ahLst/>
              <a:cxnLst/>
              <a:rect r="r" b="b" t="t" l="l"/>
              <a:pathLst>
                <a:path h="4542790" w="798195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969696"/>
            </a:solidFill>
          </p:spPr>
        </p:sp>
        <p:sp>
          <p:nvSpPr>
            <p:cNvPr name="Freeform 9" id="9"/>
            <p:cNvSpPr/>
            <p:nvPr/>
          </p:nvSpPr>
          <p:spPr>
            <a:xfrm flipH="false" flipV="false" rot="0">
              <a:off x="3460750" y="4349750"/>
              <a:ext cx="1059180" cy="96520"/>
            </a:xfrm>
            <a:custGeom>
              <a:avLst/>
              <a:gdLst/>
              <a:ahLst/>
              <a:cxnLst/>
              <a:rect r="r" b="b" t="t" l="l"/>
              <a:pathLst>
                <a:path h="96520" w="105918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727171"/>
            </a:solidFill>
          </p:spPr>
        </p:sp>
        <p:sp>
          <p:nvSpPr>
            <p:cNvPr name="Freeform 10" id="10"/>
            <p:cNvSpPr/>
            <p:nvPr/>
          </p:nvSpPr>
          <p:spPr>
            <a:xfrm flipH="false" flipV="false" rot="0">
              <a:off x="163830" y="4542790"/>
              <a:ext cx="7654290" cy="35560"/>
            </a:xfrm>
            <a:custGeom>
              <a:avLst/>
              <a:gdLst/>
              <a:ahLst/>
              <a:cxnLst/>
              <a:rect r="r" b="b" t="t" l="l"/>
              <a:pathLst>
                <a:path h="35560" w="765429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727171"/>
            </a:solidFill>
          </p:spPr>
        </p:sp>
        <p:sp>
          <p:nvSpPr>
            <p:cNvPr name="Freeform 11" id="11"/>
            <p:cNvSpPr/>
            <p:nvPr/>
          </p:nvSpPr>
          <p:spPr>
            <a:xfrm flipH="false" flipV="false" rot="0">
              <a:off x="962660" y="276860"/>
              <a:ext cx="6055360" cy="3789680"/>
            </a:xfrm>
            <a:custGeom>
              <a:avLst/>
              <a:gdLst/>
              <a:ahLst/>
              <a:cxnLst/>
              <a:rect r="r" b="b" t="t" l="l"/>
              <a:pathLst>
                <a:path h="3789680" w="6055360">
                  <a:moveTo>
                    <a:pt x="0" y="0"/>
                  </a:moveTo>
                  <a:lnTo>
                    <a:pt x="6055360" y="0"/>
                  </a:lnTo>
                  <a:lnTo>
                    <a:pt x="6055360" y="3789680"/>
                  </a:lnTo>
                  <a:lnTo>
                    <a:pt x="0" y="3789680"/>
                  </a:lnTo>
                  <a:close/>
                </a:path>
              </a:pathLst>
            </a:custGeom>
            <a:blipFill>
              <a:blip r:embed="rId3"/>
              <a:stretch>
                <a:fillRect l="0" t="-3228" r="0" b="-3228"/>
              </a:stretch>
            </a:blipFill>
          </p:spPr>
        </p:sp>
      </p:grpSp>
      <p:grpSp>
        <p:nvGrpSpPr>
          <p:cNvPr name="Group 12" id="12"/>
          <p:cNvGrpSpPr/>
          <p:nvPr/>
        </p:nvGrpSpPr>
        <p:grpSpPr>
          <a:xfrm rot="0">
            <a:off x="16031344" y="3155562"/>
            <a:ext cx="1227956" cy="1428894"/>
            <a:chOff x="0" y="0"/>
            <a:chExt cx="698500" cy="812800"/>
          </a:xfrm>
        </p:grpSpPr>
        <p:sp>
          <p:nvSpPr>
            <p:cNvPr name="Freeform 13" id="13"/>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gradFill rotWithShape="true">
              <a:gsLst>
                <a:gs pos="0">
                  <a:srgbClr val="45DEEF">
                    <a:alpha val="100000"/>
                  </a:srgbClr>
                </a:gs>
                <a:gs pos="100000">
                  <a:srgbClr val="0074AD">
                    <a:alpha val="6500"/>
                  </a:srgbClr>
                </a:gs>
              </a:gsLst>
              <a:lin ang="0"/>
            </a:gradFill>
          </p:spPr>
        </p:sp>
        <p:sp>
          <p:nvSpPr>
            <p:cNvPr name="TextBox 14" id="14"/>
            <p:cNvSpPr txBox="true"/>
            <p:nvPr/>
          </p:nvSpPr>
          <p:spPr>
            <a:xfrm>
              <a:off x="0" y="92075"/>
              <a:ext cx="698500" cy="581025"/>
            </a:xfrm>
            <a:prstGeom prst="rect">
              <a:avLst/>
            </a:prstGeom>
          </p:spPr>
          <p:txBody>
            <a:bodyPr anchor="ctr" rtlCol="false" tIns="50800" lIns="50800" bIns="50800" rIns="50800"/>
            <a:lstStyle/>
            <a:p>
              <a:pPr algn="ctr">
                <a:lnSpc>
                  <a:spcPts val="2212"/>
                </a:lnSpc>
              </a:pPr>
            </a:p>
          </p:txBody>
        </p:sp>
      </p:grpSp>
      <p:sp>
        <p:nvSpPr>
          <p:cNvPr name="TextBox 15" id="15"/>
          <p:cNvSpPr txBox="true"/>
          <p:nvPr/>
        </p:nvSpPr>
        <p:spPr>
          <a:xfrm rot="0">
            <a:off x="589794" y="1734058"/>
            <a:ext cx="7298638" cy="1173854"/>
          </a:xfrm>
          <a:prstGeom prst="rect">
            <a:avLst/>
          </a:prstGeom>
        </p:spPr>
        <p:txBody>
          <a:bodyPr anchor="t" rtlCol="false" tIns="0" lIns="0" bIns="0" rIns="0">
            <a:spAutoFit/>
          </a:bodyPr>
          <a:lstStyle/>
          <a:p>
            <a:pPr algn="l">
              <a:lnSpc>
                <a:spcPts val="8919"/>
              </a:lnSpc>
              <a:spcBef>
                <a:spcPct val="0"/>
              </a:spcBef>
            </a:pPr>
            <a:r>
              <a:rPr lang="en-US" sz="8414">
                <a:solidFill>
                  <a:srgbClr val="FFFFFF"/>
                </a:solidFill>
                <a:latin typeface="Anton"/>
                <a:ea typeface="Anton"/>
                <a:cs typeface="Anton"/>
                <a:sym typeface="Anton"/>
              </a:rPr>
              <a:t>DATA USED</a:t>
            </a:r>
          </a:p>
        </p:txBody>
      </p:sp>
      <p:sp>
        <p:nvSpPr>
          <p:cNvPr name="TextBox 16" id="16"/>
          <p:cNvSpPr txBox="true"/>
          <p:nvPr/>
        </p:nvSpPr>
        <p:spPr>
          <a:xfrm rot="0">
            <a:off x="226500" y="3458455"/>
            <a:ext cx="9982362" cy="5250801"/>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Raleway Bold"/>
                <a:ea typeface="Raleway Bold"/>
                <a:cs typeface="Raleway Bold"/>
                <a:sym typeface="Raleway Bold"/>
              </a:rPr>
              <a:t>Android Malware</a:t>
            </a:r>
            <a:r>
              <a:rPr lang="en-US" sz="2499">
                <a:solidFill>
                  <a:srgbClr val="FFFFFF"/>
                </a:solidFill>
                <a:latin typeface="Raleway"/>
                <a:ea typeface="Raleway"/>
                <a:cs typeface="Raleway"/>
                <a:sym typeface="Raleway"/>
              </a:rPr>
              <a:t>: Contains network logs from malicious Android apps, teaching our model to recognize the unique digital footprints of mobile threats. (Source : Kaggle)</a:t>
            </a:r>
          </a:p>
          <a:p>
            <a:pPr algn="just">
              <a:lnSpc>
                <a:spcPts val="3499"/>
              </a:lnSpc>
            </a:pPr>
          </a:p>
          <a:p>
            <a:pPr algn="just" marL="539749" indent="-269875" lvl="1">
              <a:lnSpc>
                <a:spcPts val="3499"/>
              </a:lnSpc>
              <a:buFont typeface="Arial"/>
              <a:buChar char="•"/>
            </a:pPr>
            <a:r>
              <a:rPr lang="en-US" b="true" sz="2499">
                <a:solidFill>
                  <a:srgbClr val="FFFFFF"/>
                </a:solidFill>
                <a:latin typeface="Raleway Bold"/>
                <a:ea typeface="Raleway Bold"/>
                <a:cs typeface="Raleway Bold"/>
                <a:sym typeface="Raleway Bold"/>
              </a:rPr>
              <a:t>Dataset Phishing</a:t>
            </a:r>
            <a:r>
              <a:rPr lang="en-US" sz="2499">
                <a:solidFill>
                  <a:srgbClr val="FFFFFF"/>
                </a:solidFill>
                <a:latin typeface="Raleway"/>
                <a:ea typeface="Raleway"/>
                <a:cs typeface="Raleway"/>
                <a:sym typeface="Raleway"/>
              </a:rPr>
              <a:t>: A comprehensive collection of network logs from known phishing sites, crucial for training our system to spot fraudulent website behavior. (Source : Kaggle)</a:t>
            </a:r>
          </a:p>
          <a:p>
            <a:pPr algn="just">
              <a:lnSpc>
                <a:spcPts val="3499"/>
              </a:lnSpc>
            </a:pPr>
          </a:p>
          <a:p>
            <a:pPr algn="just" marL="539749" indent="-269875" lvl="1">
              <a:lnSpc>
                <a:spcPts val="3499"/>
              </a:lnSpc>
              <a:spcBef>
                <a:spcPct val="0"/>
              </a:spcBef>
              <a:buFont typeface="Arial"/>
              <a:buChar char="•"/>
            </a:pPr>
            <a:r>
              <a:rPr lang="en-US" b="true" sz="2499">
                <a:solidFill>
                  <a:srgbClr val="FFFFFF"/>
                </a:solidFill>
                <a:latin typeface="Raleway Bold"/>
                <a:ea typeface="Raleway Bold"/>
                <a:cs typeface="Raleway Bold"/>
                <a:sym typeface="Raleway Bold"/>
              </a:rPr>
              <a:t>Webpages Classification</a:t>
            </a:r>
            <a:r>
              <a:rPr lang="en-US" sz="2499">
                <a:solidFill>
                  <a:srgbClr val="FFFFFF"/>
                </a:solidFill>
                <a:latin typeface="Raleway"/>
                <a:ea typeface="Raleway"/>
                <a:cs typeface="Raleway"/>
                <a:sym typeface="Raleway"/>
              </a:rPr>
              <a:t>: Allows our model to learn from the content of webpages, enabling it to detect scams based on text and structure, not just network activity. (Source : Kaggle)</a:t>
            </a:r>
          </a:p>
          <a:p>
            <a:pPr algn="just">
              <a:lnSpc>
                <a:spcPts val="349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11996079" y="2182140"/>
            <a:ext cx="18387059" cy="3515099"/>
            <a:chOff x="0" y="0"/>
            <a:chExt cx="4842682" cy="925787"/>
          </a:xfrm>
        </p:grpSpPr>
        <p:sp>
          <p:nvSpPr>
            <p:cNvPr name="Freeform 4" id="4"/>
            <p:cNvSpPr/>
            <p:nvPr/>
          </p:nvSpPr>
          <p:spPr>
            <a:xfrm flipH="false" flipV="false" rot="0">
              <a:off x="0" y="0"/>
              <a:ext cx="4842682" cy="925787"/>
            </a:xfrm>
            <a:custGeom>
              <a:avLst/>
              <a:gdLst/>
              <a:ahLst/>
              <a:cxnLst/>
              <a:rect r="r" b="b" t="t" l="l"/>
              <a:pathLst>
                <a:path h="925787" w="4842682">
                  <a:moveTo>
                    <a:pt x="0" y="0"/>
                  </a:moveTo>
                  <a:lnTo>
                    <a:pt x="4842682" y="0"/>
                  </a:lnTo>
                  <a:lnTo>
                    <a:pt x="4842682" y="925787"/>
                  </a:lnTo>
                  <a:lnTo>
                    <a:pt x="0" y="925787"/>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4842682" cy="887687"/>
            </a:xfrm>
            <a:prstGeom prst="rect">
              <a:avLst/>
            </a:prstGeom>
          </p:spPr>
          <p:txBody>
            <a:bodyPr anchor="ctr" rtlCol="false" tIns="50800" lIns="50800" bIns="50800" rIns="50800"/>
            <a:lstStyle/>
            <a:p>
              <a:pPr algn="ctr">
                <a:lnSpc>
                  <a:spcPts val="2473"/>
                </a:lnSpc>
              </a:pPr>
            </a:p>
          </p:txBody>
        </p:sp>
      </p:grpSp>
      <p:grpSp>
        <p:nvGrpSpPr>
          <p:cNvPr name="Group 6" id="6"/>
          <p:cNvGrpSpPr/>
          <p:nvPr/>
        </p:nvGrpSpPr>
        <p:grpSpPr>
          <a:xfrm rot="0">
            <a:off x="488811" y="2682991"/>
            <a:ext cx="17373173" cy="6410695"/>
            <a:chOff x="0" y="0"/>
            <a:chExt cx="23164231" cy="8547593"/>
          </a:xfrm>
        </p:grpSpPr>
        <p:sp>
          <p:nvSpPr>
            <p:cNvPr name="Freeform 7" id="7"/>
            <p:cNvSpPr/>
            <p:nvPr/>
          </p:nvSpPr>
          <p:spPr>
            <a:xfrm flipH="false" flipV="false" rot="0">
              <a:off x="0" y="0"/>
              <a:ext cx="11558981" cy="8547593"/>
            </a:xfrm>
            <a:custGeom>
              <a:avLst/>
              <a:gdLst/>
              <a:ahLst/>
              <a:cxnLst/>
              <a:rect r="r" b="b" t="t" l="l"/>
              <a:pathLst>
                <a:path h="8547593" w="11558981">
                  <a:moveTo>
                    <a:pt x="0" y="0"/>
                  </a:moveTo>
                  <a:lnTo>
                    <a:pt x="11558981" y="0"/>
                  </a:lnTo>
                  <a:lnTo>
                    <a:pt x="11558981" y="8547593"/>
                  </a:lnTo>
                  <a:lnTo>
                    <a:pt x="0" y="8547593"/>
                  </a:lnTo>
                  <a:lnTo>
                    <a:pt x="0" y="0"/>
                  </a:lnTo>
                  <a:close/>
                </a:path>
              </a:pathLst>
            </a:custGeom>
            <a:blipFill>
              <a:blip r:embed="rId3"/>
              <a:stretch>
                <a:fillRect l="0" t="0" r="0" b="-102973"/>
              </a:stretch>
            </a:blipFill>
          </p:spPr>
        </p:sp>
        <p:sp>
          <p:nvSpPr>
            <p:cNvPr name="Freeform 8" id="8"/>
            <p:cNvSpPr/>
            <p:nvPr/>
          </p:nvSpPr>
          <p:spPr>
            <a:xfrm flipH="false" flipV="false" rot="0">
              <a:off x="11558981" y="0"/>
              <a:ext cx="11605249" cy="8547593"/>
            </a:xfrm>
            <a:custGeom>
              <a:avLst/>
              <a:gdLst/>
              <a:ahLst/>
              <a:cxnLst/>
              <a:rect r="r" b="b" t="t" l="l"/>
              <a:pathLst>
                <a:path h="8547593" w="11605249">
                  <a:moveTo>
                    <a:pt x="0" y="0"/>
                  </a:moveTo>
                  <a:lnTo>
                    <a:pt x="11605250" y="0"/>
                  </a:lnTo>
                  <a:lnTo>
                    <a:pt x="11605250" y="8547593"/>
                  </a:lnTo>
                  <a:lnTo>
                    <a:pt x="0" y="8547593"/>
                  </a:lnTo>
                  <a:lnTo>
                    <a:pt x="0" y="0"/>
                  </a:lnTo>
                  <a:close/>
                </a:path>
              </a:pathLst>
            </a:custGeom>
            <a:blipFill>
              <a:blip r:embed="rId3"/>
              <a:stretch>
                <a:fillRect l="0" t="-103785" r="0" b="0"/>
              </a:stretch>
            </a:blipFill>
          </p:spPr>
        </p:sp>
      </p:grpSp>
      <p:sp>
        <p:nvSpPr>
          <p:cNvPr name="TextBox 9" id="9"/>
          <p:cNvSpPr txBox="true"/>
          <p:nvPr/>
        </p:nvSpPr>
        <p:spPr>
          <a:xfrm rot="0">
            <a:off x="400818" y="1114425"/>
            <a:ext cx="8229304" cy="1173854"/>
          </a:xfrm>
          <a:prstGeom prst="rect">
            <a:avLst/>
          </a:prstGeom>
        </p:spPr>
        <p:txBody>
          <a:bodyPr anchor="t" rtlCol="false" tIns="0" lIns="0" bIns="0" rIns="0">
            <a:spAutoFit/>
          </a:bodyPr>
          <a:lstStyle/>
          <a:p>
            <a:pPr algn="l">
              <a:lnSpc>
                <a:spcPts val="8919"/>
              </a:lnSpc>
              <a:spcBef>
                <a:spcPct val="0"/>
              </a:spcBef>
            </a:pPr>
            <a:r>
              <a:rPr lang="en-US" sz="8414">
                <a:solidFill>
                  <a:srgbClr val="FFFFFF"/>
                </a:solidFill>
                <a:latin typeface="Anton"/>
                <a:ea typeface="Anton"/>
                <a:cs typeface="Anton"/>
                <a:sym typeface="Anton"/>
              </a:rPr>
              <a:t>HOW IT WORKS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16880690" y="3763869"/>
            <a:ext cx="26024690" cy="3147419"/>
            <a:chOff x="0" y="0"/>
            <a:chExt cx="6854239" cy="828950"/>
          </a:xfrm>
        </p:grpSpPr>
        <p:sp>
          <p:nvSpPr>
            <p:cNvPr name="Freeform 4" id="4"/>
            <p:cNvSpPr/>
            <p:nvPr/>
          </p:nvSpPr>
          <p:spPr>
            <a:xfrm flipH="false" flipV="false" rot="0">
              <a:off x="0" y="0"/>
              <a:ext cx="6854240" cy="828950"/>
            </a:xfrm>
            <a:custGeom>
              <a:avLst/>
              <a:gdLst/>
              <a:ahLst/>
              <a:cxnLst/>
              <a:rect r="r" b="b" t="t" l="l"/>
              <a:pathLst>
                <a:path h="828950" w="6854240">
                  <a:moveTo>
                    <a:pt x="0" y="0"/>
                  </a:moveTo>
                  <a:lnTo>
                    <a:pt x="6854240" y="0"/>
                  </a:lnTo>
                  <a:lnTo>
                    <a:pt x="6854240" y="828950"/>
                  </a:lnTo>
                  <a:lnTo>
                    <a:pt x="0" y="828950"/>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6854239" cy="790850"/>
            </a:xfrm>
            <a:prstGeom prst="rect">
              <a:avLst/>
            </a:prstGeom>
          </p:spPr>
          <p:txBody>
            <a:bodyPr anchor="ctr" rtlCol="false" tIns="50800" lIns="50800" bIns="50800" rIns="50800"/>
            <a:lstStyle/>
            <a:p>
              <a:pPr algn="ctr">
                <a:lnSpc>
                  <a:spcPts val="2473"/>
                </a:lnSpc>
              </a:pPr>
            </a:p>
          </p:txBody>
        </p:sp>
      </p:grpSp>
      <p:sp>
        <p:nvSpPr>
          <p:cNvPr name="Freeform 6" id="6"/>
          <p:cNvSpPr/>
          <p:nvPr/>
        </p:nvSpPr>
        <p:spPr>
          <a:xfrm flipH="false" flipV="false" rot="0">
            <a:off x="4540245" y="636947"/>
            <a:ext cx="13378161" cy="8955957"/>
          </a:xfrm>
          <a:custGeom>
            <a:avLst/>
            <a:gdLst/>
            <a:ahLst/>
            <a:cxnLst/>
            <a:rect r="r" b="b" t="t" l="l"/>
            <a:pathLst>
              <a:path h="8955957" w="13378161">
                <a:moveTo>
                  <a:pt x="0" y="0"/>
                </a:moveTo>
                <a:lnTo>
                  <a:pt x="13378161" y="0"/>
                </a:lnTo>
                <a:lnTo>
                  <a:pt x="13378161" y="8955956"/>
                </a:lnTo>
                <a:lnTo>
                  <a:pt x="0" y="8955956"/>
                </a:lnTo>
                <a:lnTo>
                  <a:pt x="0" y="0"/>
                </a:lnTo>
                <a:close/>
              </a:path>
            </a:pathLst>
          </a:custGeom>
          <a:blipFill>
            <a:blip r:embed="rId3"/>
            <a:stretch>
              <a:fillRect l="-2597" t="0" r="0" b="0"/>
            </a:stretch>
          </a:blipFill>
        </p:spPr>
      </p:sp>
      <p:sp>
        <p:nvSpPr>
          <p:cNvPr name="TextBox 7" id="7"/>
          <p:cNvSpPr txBox="true"/>
          <p:nvPr/>
        </p:nvSpPr>
        <p:spPr>
          <a:xfrm rot="0">
            <a:off x="727942" y="4436575"/>
            <a:ext cx="2813525" cy="1906783"/>
          </a:xfrm>
          <a:prstGeom prst="rect">
            <a:avLst/>
          </a:prstGeom>
        </p:spPr>
        <p:txBody>
          <a:bodyPr anchor="t" rtlCol="false" tIns="0" lIns="0" bIns="0" rIns="0">
            <a:spAutoFit/>
          </a:bodyPr>
          <a:lstStyle/>
          <a:p>
            <a:pPr algn="just">
              <a:lnSpc>
                <a:spcPts val="7488"/>
              </a:lnSpc>
            </a:pPr>
            <a:r>
              <a:rPr lang="en-US" sz="7064">
                <a:solidFill>
                  <a:srgbClr val="FFFFFF"/>
                </a:solidFill>
                <a:latin typeface="Anton"/>
                <a:ea typeface="Anton"/>
                <a:cs typeface="Anton"/>
                <a:sym typeface="Anton"/>
              </a:rPr>
              <a:t>SYSTEM </a:t>
            </a:r>
          </a:p>
          <a:p>
            <a:pPr algn="just">
              <a:lnSpc>
                <a:spcPts val="7488"/>
              </a:lnSpc>
              <a:spcBef>
                <a:spcPct val="0"/>
              </a:spcBef>
            </a:pPr>
            <a:r>
              <a:rPr lang="en-US" sz="7064">
                <a:solidFill>
                  <a:srgbClr val="FFFFFF"/>
                </a:solidFill>
                <a:latin typeface="Anton"/>
                <a:ea typeface="Anton"/>
                <a:cs typeface="Anton"/>
                <a:sym typeface="Anton"/>
              </a:rPr>
              <a:t>FLOW</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grpSp>
        <p:nvGrpSpPr>
          <p:cNvPr name="Group 3" id="3"/>
          <p:cNvGrpSpPr/>
          <p:nvPr/>
        </p:nvGrpSpPr>
        <p:grpSpPr>
          <a:xfrm rot="0">
            <a:off x="-11996079" y="2182140"/>
            <a:ext cx="18387059" cy="3515099"/>
            <a:chOff x="0" y="0"/>
            <a:chExt cx="4842682" cy="925787"/>
          </a:xfrm>
        </p:grpSpPr>
        <p:sp>
          <p:nvSpPr>
            <p:cNvPr name="Freeform 4" id="4"/>
            <p:cNvSpPr/>
            <p:nvPr/>
          </p:nvSpPr>
          <p:spPr>
            <a:xfrm flipH="false" flipV="false" rot="0">
              <a:off x="0" y="0"/>
              <a:ext cx="4842682" cy="925787"/>
            </a:xfrm>
            <a:custGeom>
              <a:avLst/>
              <a:gdLst/>
              <a:ahLst/>
              <a:cxnLst/>
              <a:rect r="r" b="b" t="t" l="l"/>
              <a:pathLst>
                <a:path h="925787" w="4842682">
                  <a:moveTo>
                    <a:pt x="0" y="0"/>
                  </a:moveTo>
                  <a:lnTo>
                    <a:pt x="4842682" y="0"/>
                  </a:lnTo>
                  <a:lnTo>
                    <a:pt x="4842682" y="925787"/>
                  </a:lnTo>
                  <a:lnTo>
                    <a:pt x="0" y="925787"/>
                  </a:lnTo>
                  <a:close/>
                </a:path>
              </a:pathLst>
            </a:custGeom>
            <a:gradFill rotWithShape="true">
              <a:gsLst>
                <a:gs pos="0">
                  <a:srgbClr val="45DEEF">
                    <a:alpha val="100000"/>
                  </a:srgbClr>
                </a:gs>
                <a:gs pos="100000">
                  <a:srgbClr val="0074AD">
                    <a:alpha val="6500"/>
                  </a:srgbClr>
                </a:gs>
              </a:gsLst>
              <a:lin ang="0"/>
            </a:gradFill>
          </p:spPr>
        </p:sp>
        <p:sp>
          <p:nvSpPr>
            <p:cNvPr name="TextBox 5" id="5"/>
            <p:cNvSpPr txBox="true"/>
            <p:nvPr/>
          </p:nvSpPr>
          <p:spPr>
            <a:xfrm>
              <a:off x="0" y="38100"/>
              <a:ext cx="4842682" cy="887687"/>
            </a:xfrm>
            <a:prstGeom prst="rect">
              <a:avLst/>
            </a:prstGeom>
          </p:spPr>
          <p:txBody>
            <a:bodyPr anchor="ctr" rtlCol="false" tIns="50800" lIns="50800" bIns="50800" rIns="50800"/>
            <a:lstStyle/>
            <a:p>
              <a:pPr algn="ctr">
                <a:lnSpc>
                  <a:spcPts val="2473"/>
                </a:lnSpc>
              </a:pPr>
            </a:p>
          </p:txBody>
        </p:sp>
      </p:grpSp>
      <p:grpSp>
        <p:nvGrpSpPr>
          <p:cNvPr name="Group 6" id="6"/>
          <p:cNvGrpSpPr/>
          <p:nvPr/>
        </p:nvGrpSpPr>
        <p:grpSpPr>
          <a:xfrm rot="0">
            <a:off x="6675468" y="7815117"/>
            <a:ext cx="2468532" cy="313375"/>
            <a:chOff x="0" y="0"/>
            <a:chExt cx="650148" cy="82535"/>
          </a:xfrm>
        </p:grpSpPr>
        <p:sp>
          <p:nvSpPr>
            <p:cNvPr name="Freeform 7" id="7"/>
            <p:cNvSpPr/>
            <p:nvPr/>
          </p:nvSpPr>
          <p:spPr>
            <a:xfrm flipH="false" flipV="false" rot="0">
              <a:off x="0" y="0"/>
              <a:ext cx="650148" cy="82535"/>
            </a:xfrm>
            <a:custGeom>
              <a:avLst/>
              <a:gdLst/>
              <a:ahLst/>
              <a:cxnLst/>
              <a:rect r="r" b="b" t="t" l="l"/>
              <a:pathLst>
                <a:path h="82535" w="650148">
                  <a:moveTo>
                    <a:pt x="0" y="0"/>
                  </a:moveTo>
                  <a:lnTo>
                    <a:pt x="650148" y="0"/>
                  </a:lnTo>
                  <a:lnTo>
                    <a:pt x="650148" y="82535"/>
                  </a:lnTo>
                  <a:lnTo>
                    <a:pt x="0" y="82535"/>
                  </a:lnTo>
                  <a:close/>
                </a:path>
              </a:pathLst>
            </a:custGeom>
            <a:gradFill rotWithShape="true">
              <a:gsLst>
                <a:gs pos="0">
                  <a:srgbClr val="45DEEF">
                    <a:alpha val="100000"/>
                  </a:srgbClr>
                </a:gs>
                <a:gs pos="100000">
                  <a:srgbClr val="0074AD">
                    <a:alpha val="6500"/>
                  </a:srgbClr>
                </a:gs>
              </a:gsLst>
              <a:lin ang="0"/>
            </a:gradFill>
          </p:spPr>
        </p:sp>
        <p:sp>
          <p:nvSpPr>
            <p:cNvPr name="TextBox 8" id="8"/>
            <p:cNvSpPr txBox="true"/>
            <p:nvPr/>
          </p:nvSpPr>
          <p:spPr>
            <a:xfrm>
              <a:off x="0" y="38100"/>
              <a:ext cx="650148" cy="44435"/>
            </a:xfrm>
            <a:prstGeom prst="rect">
              <a:avLst/>
            </a:prstGeom>
          </p:spPr>
          <p:txBody>
            <a:bodyPr anchor="ctr" rtlCol="false" tIns="50800" lIns="50800" bIns="50800" rIns="50800"/>
            <a:lstStyle/>
            <a:p>
              <a:pPr algn="ctr">
                <a:lnSpc>
                  <a:spcPts val="2473"/>
                </a:lnSpc>
              </a:pPr>
            </a:p>
          </p:txBody>
        </p:sp>
      </p:grpSp>
      <p:grpSp>
        <p:nvGrpSpPr>
          <p:cNvPr name="Group 9" id="9"/>
          <p:cNvGrpSpPr>
            <a:grpSpLocks noChangeAspect="true"/>
          </p:cNvGrpSpPr>
          <p:nvPr/>
        </p:nvGrpSpPr>
        <p:grpSpPr>
          <a:xfrm rot="0">
            <a:off x="1280654" y="2073019"/>
            <a:ext cx="3542970" cy="7010374"/>
            <a:chOff x="0" y="0"/>
            <a:chExt cx="2620010" cy="5184140"/>
          </a:xfrm>
        </p:grpSpPr>
        <p:sp>
          <p:nvSpPr>
            <p:cNvPr name="Freeform 10" id="10"/>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1" id="11"/>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22324" t="0" r="-22324" b="0"/>
              </a:stretch>
            </a:blipFill>
          </p:spPr>
        </p:sp>
        <p:sp>
          <p:nvSpPr>
            <p:cNvPr name="Freeform 12" id="12"/>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3" id="13"/>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4" id="14"/>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15" id="15"/>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16" id="16"/>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17" id="17"/>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18" id="18"/>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TextBox 19" id="19"/>
          <p:cNvSpPr txBox="true"/>
          <p:nvPr/>
        </p:nvSpPr>
        <p:spPr>
          <a:xfrm rot="0">
            <a:off x="664020" y="494160"/>
            <a:ext cx="9383056" cy="1173854"/>
          </a:xfrm>
          <a:prstGeom prst="rect">
            <a:avLst/>
          </a:prstGeom>
        </p:spPr>
        <p:txBody>
          <a:bodyPr anchor="t" rtlCol="false" tIns="0" lIns="0" bIns="0" rIns="0">
            <a:spAutoFit/>
          </a:bodyPr>
          <a:lstStyle/>
          <a:p>
            <a:pPr algn="l">
              <a:lnSpc>
                <a:spcPts val="8919"/>
              </a:lnSpc>
              <a:spcBef>
                <a:spcPct val="0"/>
              </a:spcBef>
            </a:pPr>
            <a:r>
              <a:rPr lang="en-US" sz="8414">
                <a:solidFill>
                  <a:srgbClr val="FFFFFF"/>
                </a:solidFill>
                <a:latin typeface="Anton"/>
                <a:ea typeface="Anton"/>
                <a:cs typeface="Anton"/>
                <a:sym typeface="Anton"/>
              </a:rPr>
              <a:t>USEFULNESS OF SYSTEM </a:t>
            </a:r>
          </a:p>
        </p:txBody>
      </p:sp>
      <p:sp>
        <p:nvSpPr>
          <p:cNvPr name="TextBox 20" id="20"/>
          <p:cNvSpPr txBox="true"/>
          <p:nvPr/>
        </p:nvSpPr>
        <p:spPr>
          <a:xfrm rot="0">
            <a:off x="6418293" y="2804558"/>
            <a:ext cx="10476376" cy="5323934"/>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FFFFFF"/>
                </a:solidFill>
                <a:latin typeface="Raleway"/>
                <a:ea typeface="Raleway"/>
                <a:cs typeface="Raleway"/>
                <a:sym typeface="Raleway"/>
              </a:rPr>
              <a:t>Comprehensive Analysis: We leverage multiple public data sources (WHOIS, DNS, etc.) and feature types, from text to visuals.</a:t>
            </a:r>
          </a:p>
          <a:p>
            <a:pPr algn="just">
              <a:lnSpc>
                <a:spcPts val="4200"/>
              </a:lnSpc>
            </a:pPr>
          </a:p>
          <a:p>
            <a:pPr algn="just" marL="647700" indent="-323850" lvl="1">
              <a:lnSpc>
                <a:spcPts val="4200"/>
              </a:lnSpc>
              <a:buFont typeface="Arial"/>
              <a:buChar char="•"/>
            </a:pPr>
            <a:r>
              <a:rPr lang="en-US" sz="3000">
                <a:solidFill>
                  <a:srgbClr val="FFFFFF"/>
                </a:solidFill>
                <a:latin typeface="Raleway"/>
                <a:ea typeface="Raleway"/>
                <a:cs typeface="Raleway"/>
                <a:sym typeface="Raleway"/>
              </a:rPr>
              <a:t>Zero-Day Protection: By analyzing behavior, we identify brand-new threats not on any blacklist.</a:t>
            </a:r>
          </a:p>
          <a:p>
            <a:pPr algn="just">
              <a:lnSpc>
                <a:spcPts val="4200"/>
              </a:lnSpc>
            </a:pPr>
          </a:p>
          <a:p>
            <a:pPr algn="just" marL="647700" indent="-323850" lvl="1">
              <a:lnSpc>
                <a:spcPts val="4200"/>
              </a:lnSpc>
              <a:buFont typeface="Arial"/>
              <a:buChar char="•"/>
            </a:pPr>
            <a:r>
              <a:rPr lang="en-US" sz="3000">
                <a:solidFill>
                  <a:srgbClr val="FFFFFF"/>
                </a:solidFill>
                <a:latin typeface="Raleway"/>
                <a:ea typeface="Raleway"/>
                <a:cs typeface="Raleway"/>
                <a:sym typeface="Raleway"/>
              </a:rPr>
              <a:t>Fully Automated: The system detects, classifies, and flags content with zero user effort.</a:t>
            </a:r>
          </a:p>
          <a:p>
            <a:pPr algn="just">
              <a:lnSpc>
                <a:spcPts val="4200"/>
              </a:lnSpc>
              <a:spcBef>
                <a:spcPct val="0"/>
              </a:spcBef>
            </a:pPr>
          </a:p>
        </p:txBody>
      </p:sp>
      <p:grpSp>
        <p:nvGrpSpPr>
          <p:cNvPr name="Group 21" id="21"/>
          <p:cNvGrpSpPr/>
          <p:nvPr/>
        </p:nvGrpSpPr>
        <p:grpSpPr>
          <a:xfrm rot="0">
            <a:off x="245607" y="5143500"/>
            <a:ext cx="2070093" cy="2408835"/>
            <a:chOff x="0" y="0"/>
            <a:chExt cx="698500" cy="812800"/>
          </a:xfrm>
        </p:grpSpPr>
        <p:sp>
          <p:nvSpPr>
            <p:cNvPr name="Freeform 22" id="22"/>
            <p:cNvSpPr/>
            <p:nvPr/>
          </p:nvSpPr>
          <p:spPr>
            <a:xfrm flipH="false" flipV="false" rot="0">
              <a:off x="0" y="0"/>
              <a:ext cx="698500" cy="812800"/>
            </a:xfrm>
            <a:custGeom>
              <a:avLst/>
              <a:gdLst/>
              <a:ahLst/>
              <a:cxnLst/>
              <a:rect r="r" b="b" t="t" l="l"/>
              <a:pathLst>
                <a:path h="812800" w="6985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25826" t="0" r="-81041" b="0"/>
              </a:stretch>
            </a:blipFill>
            <a:ln w="38100" cap="sq">
              <a:gradFill>
                <a:gsLst>
                  <a:gs pos="0">
                    <a:srgbClr val="45DEEF">
                      <a:alpha val="100000"/>
                    </a:srgbClr>
                  </a:gs>
                  <a:gs pos="100000">
                    <a:srgbClr val="0074AD">
                      <a:alpha val="6500"/>
                    </a:srgbClr>
                  </a:gs>
                </a:gsLst>
                <a:lin ang="0"/>
              </a:gradFill>
              <a:prstDash val="solid"/>
              <a:miter/>
            </a:ln>
          </p:spPr>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333" r="0" b="-3333"/>
            </a:stretch>
          </a:blipFill>
        </p:spPr>
      </p:sp>
      <p:sp>
        <p:nvSpPr>
          <p:cNvPr name="TextBox 3" id="3"/>
          <p:cNvSpPr txBox="true"/>
          <p:nvPr/>
        </p:nvSpPr>
        <p:spPr>
          <a:xfrm rot="0">
            <a:off x="4160116" y="4384329"/>
            <a:ext cx="9967769" cy="2009742"/>
          </a:xfrm>
          <a:prstGeom prst="rect">
            <a:avLst/>
          </a:prstGeom>
        </p:spPr>
        <p:txBody>
          <a:bodyPr anchor="t" rtlCol="false" tIns="0" lIns="0" bIns="0" rIns="0">
            <a:spAutoFit/>
          </a:bodyPr>
          <a:lstStyle/>
          <a:p>
            <a:pPr algn="ctr">
              <a:lnSpc>
                <a:spcPts val="15329"/>
              </a:lnSpc>
              <a:spcBef>
                <a:spcPct val="0"/>
              </a:spcBef>
            </a:pPr>
            <a:r>
              <a:rPr lang="en-US" sz="14461">
                <a:solidFill>
                  <a:srgbClr val="FFFFFF"/>
                </a:solidFill>
                <a:latin typeface="Anton"/>
                <a:ea typeface="Anton"/>
                <a:cs typeface="Anton"/>
                <a:sym typeface="Anton"/>
              </a:rPr>
              <a:t>THANK YOU</a:t>
            </a:r>
          </a:p>
        </p:txBody>
      </p:sp>
      <p:sp>
        <p:nvSpPr>
          <p:cNvPr name="Freeform 4" id="4"/>
          <p:cNvSpPr/>
          <p:nvPr/>
        </p:nvSpPr>
        <p:spPr>
          <a:xfrm flipH="false" flipV="false" rot="0">
            <a:off x="12522716" y="5626686"/>
            <a:ext cx="551787" cy="965929"/>
          </a:xfrm>
          <a:custGeom>
            <a:avLst/>
            <a:gdLst/>
            <a:ahLst/>
            <a:cxnLst/>
            <a:rect r="r" b="b" t="t" l="l"/>
            <a:pathLst>
              <a:path h="965929" w="551787">
                <a:moveTo>
                  <a:pt x="0" y="0"/>
                </a:moveTo>
                <a:lnTo>
                  <a:pt x="551787" y="0"/>
                </a:lnTo>
                <a:lnTo>
                  <a:pt x="551787" y="965929"/>
                </a:lnTo>
                <a:lnTo>
                  <a:pt x="0" y="9659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DAGxiCFDFqY</dc:identifier>
  <dcterms:modified xsi:type="dcterms:W3CDTF">2011-08-01T06:04:30Z</dcterms:modified>
  <cp:revision>1</cp:revision>
  <dc:title>Ciphercop2025</dc:title>
</cp:coreProperties>
</file>

<file path=docProps/thumbnail.jpeg>
</file>